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Yeseva One" charset="1" panose="00000500000000000000"/>
      <p:regular r:id="rId21"/>
    </p:embeddedFont>
    <p:embeddedFont>
      <p:font typeface="Libre Baskerville" charset="1" panose="02000000000000000000"/>
      <p:regular r:id="rId22"/>
    </p:embeddedFont>
    <p:embeddedFont>
      <p:font typeface="Libre Baskerville Bold" charset="1" panose="02000000000000000000"/>
      <p:regular r:id="rId23"/>
    </p:embeddedFont>
    <p:embeddedFont>
      <p:font typeface="Arimo Bold" charset="1" panose="020B0704020202020204"/>
      <p:regular r:id="rId24"/>
    </p:embeddedFont>
    <p:embeddedFont>
      <p:font typeface="Arimo" charset="1" panose="020B0604020202020204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14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jpeg" Type="http://schemas.openxmlformats.org/officeDocument/2006/relationships/image"/><Relationship Id="rId4" Target="../media/image18.jpeg" Type="http://schemas.openxmlformats.org/officeDocument/2006/relationships/image"/><Relationship Id="rId5" Target="../media/image19.jpeg" Type="http://schemas.openxmlformats.org/officeDocument/2006/relationships/image"/><Relationship Id="rId6" Target="../media/image2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jpeg" Type="http://schemas.openxmlformats.org/officeDocument/2006/relationships/image"/><Relationship Id="rId4" Target="../media/image23.jpeg" Type="http://schemas.openxmlformats.org/officeDocument/2006/relationships/image"/><Relationship Id="rId5" Target="../media/image24.jpeg" Type="http://schemas.openxmlformats.org/officeDocument/2006/relationships/image"/><Relationship Id="rId6" Target="../media/image25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AD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266137">
            <a:off x="14485689" y="6971501"/>
            <a:ext cx="5210769" cy="6721137"/>
          </a:xfrm>
          <a:custGeom>
            <a:avLst/>
            <a:gdLst/>
            <a:ahLst/>
            <a:cxnLst/>
            <a:rect r="r" b="b" t="t" l="l"/>
            <a:pathLst>
              <a:path h="6721137" w="5210769">
                <a:moveTo>
                  <a:pt x="0" y="0"/>
                </a:moveTo>
                <a:lnTo>
                  <a:pt x="5210769" y="0"/>
                </a:lnTo>
                <a:lnTo>
                  <a:pt x="5210769" y="6721137"/>
                </a:lnTo>
                <a:lnTo>
                  <a:pt x="0" y="6721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42632" y="1661361"/>
            <a:ext cx="17945368" cy="4325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80"/>
              </a:lnSpc>
            </a:pPr>
            <a:r>
              <a:rPr lang="en-US" sz="8200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INDIVIDUÁLNÍ PÉČE</a:t>
            </a:r>
          </a:p>
          <a:p>
            <a:pPr algn="ctr">
              <a:lnSpc>
                <a:spcPts val="11480"/>
              </a:lnSpc>
            </a:pPr>
            <a:r>
              <a:rPr lang="en-US" sz="8200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 PORODNÍ ASISTENTKOU V TĚHOTENSTVÍ A PŘI PORODU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863955" y="7906384"/>
            <a:ext cx="6902723" cy="2380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Romana Daňhe</a:t>
            </a:r>
            <a:r>
              <a:rPr lang="en-US" sz="33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lová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Porodní sál, Nemocnice Jihlava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Prim. MUDr. Petra Herboltová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Jihlava 7. 11. 2024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10681014">
            <a:off x="14287837" y="-3684178"/>
            <a:ext cx="5210769" cy="6721137"/>
          </a:xfrm>
          <a:custGeom>
            <a:avLst/>
            <a:gdLst/>
            <a:ahLst/>
            <a:cxnLst/>
            <a:rect r="r" b="b" t="t" l="l"/>
            <a:pathLst>
              <a:path h="6721137" w="5210769">
                <a:moveTo>
                  <a:pt x="0" y="0"/>
                </a:moveTo>
                <a:lnTo>
                  <a:pt x="5210769" y="0"/>
                </a:lnTo>
                <a:lnTo>
                  <a:pt x="5210769" y="6721137"/>
                </a:lnTo>
                <a:lnTo>
                  <a:pt x="0" y="6721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66137">
            <a:off x="-1720786" y="-4487773"/>
            <a:ext cx="5210769" cy="6721137"/>
          </a:xfrm>
          <a:custGeom>
            <a:avLst/>
            <a:gdLst/>
            <a:ahLst/>
            <a:cxnLst/>
            <a:rect r="r" b="b" t="t" l="l"/>
            <a:pathLst>
              <a:path h="6721137" w="5210769">
                <a:moveTo>
                  <a:pt x="0" y="0"/>
                </a:moveTo>
                <a:lnTo>
                  <a:pt x="5210768" y="0"/>
                </a:lnTo>
                <a:lnTo>
                  <a:pt x="5210768" y="6721137"/>
                </a:lnTo>
                <a:lnTo>
                  <a:pt x="0" y="6721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0061181">
            <a:off x="-1163428" y="3915292"/>
            <a:ext cx="4096053" cy="7060062"/>
          </a:xfrm>
          <a:custGeom>
            <a:avLst/>
            <a:gdLst/>
            <a:ahLst/>
            <a:cxnLst/>
            <a:rect r="r" b="b" t="t" l="l"/>
            <a:pathLst>
              <a:path h="7060062" w="4096053">
                <a:moveTo>
                  <a:pt x="0" y="0"/>
                </a:moveTo>
                <a:lnTo>
                  <a:pt x="4096053" y="0"/>
                </a:lnTo>
                <a:lnTo>
                  <a:pt x="4096053" y="7060061"/>
                </a:lnTo>
                <a:lnTo>
                  <a:pt x="0" y="70600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AD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569636">
            <a:off x="779619" y="-2269556"/>
            <a:ext cx="4096053" cy="7060062"/>
          </a:xfrm>
          <a:custGeom>
            <a:avLst/>
            <a:gdLst/>
            <a:ahLst/>
            <a:cxnLst/>
            <a:rect r="r" b="b" t="t" l="l"/>
            <a:pathLst>
              <a:path h="7060062" w="4096053">
                <a:moveTo>
                  <a:pt x="0" y="0"/>
                </a:moveTo>
                <a:lnTo>
                  <a:pt x="4096053" y="0"/>
                </a:lnTo>
                <a:lnTo>
                  <a:pt x="4096053" y="7060062"/>
                </a:lnTo>
                <a:lnTo>
                  <a:pt x="0" y="7060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225449" y="828675"/>
            <a:ext cx="18738897" cy="1176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Individuální péče PA - výběr PA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1266137">
            <a:off x="-1277219" y="5897732"/>
            <a:ext cx="5210769" cy="6721137"/>
          </a:xfrm>
          <a:custGeom>
            <a:avLst/>
            <a:gdLst/>
            <a:ahLst/>
            <a:cxnLst/>
            <a:rect r="r" b="b" t="t" l="l"/>
            <a:pathLst>
              <a:path h="6721137" w="5210769">
                <a:moveTo>
                  <a:pt x="0" y="0"/>
                </a:moveTo>
                <a:lnTo>
                  <a:pt x="5210769" y="0"/>
                </a:lnTo>
                <a:lnTo>
                  <a:pt x="5210769" y="6721136"/>
                </a:lnTo>
                <a:lnTo>
                  <a:pt x="0" y="6721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660716" y="3000375"/>
            <a:ext cx="10497498" cy="2451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240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Od roku 2020 </a:t>
            </a:r>
          </a:p>
          <a:p>
            <a:pPr algn="l">
              <a:lnSpc>
                <a:spcPts val="2400"/>
              </a:lnSpc>
            </a:pPr>
          </a:p>
          <a:p>
            <a:pPr algn="l" marL="518160" indent="-259080" lvl="1">
              <a:lnSpc>
                <a:spcPts val="240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6 porodních asistentek</a:t>
            </a:r>
          </a:p>
          <a:p>
            <a:pPr algn="l">
              <a:lnSpc>
                <a:spcPts val="2400"/>
              </a:lnSpc>
            </a:pPr>
          </a:p>
          <a:p>
            <a:pPr algn="l" marL="518160" indent="-259080" lvl="1">
              <a:lnSpc>
                <a:spcPts val="2400"/>
              </a:lnSpc>
              <a:spcBef>
                <a:spcPct val="0"/>
              </a:spcBef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Péče již v těhotenství, pohotovost od 38tt do porodu, vedení fyziologického porodu</a:t>
            </a:r>
          </a:p>
          <a:p>
            <a:pPr algn="l">
              <a:lnSpc>
                <a:spcPts val="2400"/>
              </a:lnSpc>
              <a:spcBef>
                <a:spcPct val="0"/>
              </a:spcBef>
            </a:pPr>
          </a:p>
          <a:p>
            <a:pPr algn="l" marL="518160" indent="-259080" lvl="1">
              <a:lnSpc>
                <a:spcPts val="240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Placená služba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860230" y="7324893"/>
            <a:ext cx="3034389" cy="2857843"/>
          </a:xfrm>
          <a:custGeom>
            <a:avLst/>
            <a:gdLst/>
            <a:ahLst/>
            <a:cxnLst/>
            <a:rect r="r" b="b" t="t" l="l"/>
            <a:pathLst>
              <a:path h="2857843" w="3034389">
                <a:moveTo>
                  <a:pt x="0" y="0"/>
                </a:moveTo>
                <a:lnTo>
                  <a:pt x="3034389" y="0"/>
                </a:lnTo>
                <a:lnTo>
                  <a:pt x="3034389" y="2857843"/>
                </a:lnTo>
                <a:lnTo>
                  <a:pt x="0" y="2857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AD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456985"/>
          </a:xfrm>
          <a:custGeom>
            <a:avLst/>
            <a:gdLst/>
            <a:ahLst/>
            <a:cxnLst/>
            <a:rect r="r" b="b" t="t" l="l"/>
            <a:pathLst>
              <a:path h="10456985" w="18288000">
                <a:moveTo>
                  <a:pt x="0" y="0"/>
                </a:moveTo>
                <a:lnTo>
                  <a:pt x="18288000" y="0"/>
                </a:lnTo>
                <a:lnTo>
                  <a:pt x="18288000" y="10456985"/>
                </a:lnTo>
                <a:lnTo>
                  <a:pt x="0" y="10456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AD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16633"/>
            <a:ext cx="18288000" cy="10403633"/>
          </a:xfrm>
          <a:custGeom>
            <a:avLst/>
            <a:gdLst/>
            <a:ahLst/>
            <a:cxnLst/>
            <a:rect r="r" b="b" t="t" l="l"/>
            <a:pathLst>
              <a:path h="10403633" w="18288000">
                <a:moveTo>
                  <a:pt x="0" y="0"/>
                </a:moveTo>
                <a:lnTo>
                  <a:pt x="18288000" y="0"/>
                </a:lnTo>
                <a:lnTo>
                  <a:pt x="18288000" y="10403633"/>
                </a:lnTo>
                <a:lnTo>
                  <a:pt x="0" y="10403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AD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89" t="0" r="-3289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AD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29453" cy="10277319"/>
          </a:xfrm>
          <a:custGeom>
            <a:avLst/>
            <a:gdLst/>
            <a:ahLst/>
            <a:cxnLst/>
            <a:rect r="r" b="b" t="t" l="l"/>
            <a:pathLst>
              <a:path h="10277319" w="18229453">
                <a:moveTo>
                  <a:pt x="0" y="0"/>
                </a:moveTo>
                <a:lnTo>
                  <a:pt x="18229453" y="0"/>
                </a:lnTo>
                <a:lnTo>
                  <a:pt x="18229453" y="10277319"/>
                </a:lnTo>
                <a:lnTo>
                  <a:pt x="0" y="1027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AD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857041" y="0"/>
            <a:ext cx="9430959" cy="10287000"/>
            <a:chOff x="0" y="0"/>
            <a:chExt cx="2483874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83874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83874">
                  <a:moveTo>
                    <a:pt x="0" y="0"/>
                  </a:moveTo>
                  <a:lnTo>
                    <a:pt x="2483874" y="0"/>
                  </a:lnTo>
                  <a:lnTo>
                    <a:pt x="248387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6B2A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2483874" cy="27760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71999" y="1759910"/>
            <a:ext cx="10138099" cy="6767181"/>
          </a:xfrm>
          <a:custGeom>
            <a:avLst/>
            <a:gdLst/>
            <a:ahLst/>
            <a:cxnLst/>
            <a:rect r="r" b="b" t="t" l="l"/>
            <a:pathLst>
              <a:path h="6767181" w="10138099">
                <a:moveTo>
                  <a:pt x="0" y="0"/>
                </a:moveTo>
                <a:lnTo>
                  <a:pt x="10138099" y="0"/>
                </a:lnTo>
                <a:lnTo>
                  <a:pt x="10138099" y="6767180"/>
                </a:lnTo>
                <a:lnTo>
                  <a:pt x="0" y="6767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1508355" y="3531630"/>
            <a:ext cx="5808095" cy="2536724"/>
            <a:chOff x="0" y="0"/>
            <a:chExt cx="7744127" cy="3382299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61282" y="-9525"/>
              <a:ext cx="7406645" cy="2854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8460"/>
                </a:lnSpc>
              </a:pPr>
              <a:r>
                <a:rPr lang="en-US" sz="7050">
                  <a:solidFill>
                    <a:srgbClr val="000000"/>
                  </a:solidFill>
                  <a:latin typeface="Yeseva One"/>
                  <a:ea typeface="Yeseva One"/>
                  <a:cs typeface="Yeseva One"/>
                  <a:sym typeface="Yeseva One"/>
                </a:rPr>
                <a:t>DĚKUJI ZA POZORNOST</a:t>
              </a:r>
            </a:p>
          </p:txBody>
        </p:sp>
        <p:sp>
          <p:nvSpPr>
            <p:cNvPr name="AutoShape 8" id="8"/>
            <p:cNvSpPr/>
            <p:nvPr/>
          </p:nvSpPr>
          <p:spPr>
            <a:xfrm>
              <a:off x="0" y="3312449"/>
              <a:ext cx="7744127" cy="0"/>
            </a:xfrm>
            <a:prstGeom prst="line">
              <a:avLst/>
            </a:prstGeom>
            <a:ln cap="flat" w="139700">
              <a:solidFill>
                <a:srgbClr val="FF5757"/>
              </a:solidFill>
              <a:prstDash val="solid"/>
              <a:headEnd type="none" len="sm" w="sm"/>
              <a:tailEnd type="none" len="sm" w="sm"/>
            </a:ln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AD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099999">
            <a:off x="14683476" y="-1345622"/>
            <a:ext cx="4096053" cy="7060062"/>
          </a:xfrm>
          <a:custGeom>
            <a:avLst/>
            <a:gdLst/>
            <a:ahLst/>
            <a:cxnLst/>
            <a:rect r="r" b="b" t="t" l="l"/>
            <a:pathLst>
              <a:path h="7060062" w="4096053">
                <a:moveTo>
                  <a:pt x="0" y="0"/>
                </a:moveTo>
                <a:lnTo>
                  <a:pt x="4096053" y="0"/>
                </a:lnTo>
                <a:lnTo>
                  <a:pt x="4096053" y="7060061"/>
                </a:lnTo>
                <a:lnTo>
                  <a:pt x="0" y="7060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-320710" y="828675"/>
            <a:ext cx="18929419" cy="1176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Péče o ženu v těhotentsví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1266137">
            <a:off x="-1277219" y="5897732"/>
            <a:ext cx="5210769" cy="6721137"/>
          </a:xfrm>
          <a:custGeom>
            <a:avLst/>
            <a:gdLst/>
            <a:ahLst/>
            <a:cxnLst/>
            <a:rect r="r" b="b" t="t" l="l"/>
            <a:pathLst>
              <a:path h="6721137" w="5210769">
                <a:moveTo>
                  <a:pt x="0" y="0"/>
                </a:moveTo>
                <a:lnTo>
                  <a:pt x="5210769" y="0"/>
                </a:lnTo>
                <a:lnTo>
                  <a:pt x="5210769" y="6721136"/>
                </a:lnTo>
                <a:lnTo>
                  <a:pt x="0" y="6721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5" id="5"/>
          <p:cNvSpPr txBox="true"/>
          <p:nvPr/>
        </p:nvSpPr>
        <p:spPr>
          <a:xfrm rot="0">
            <a:off x="3283182" y="3000375"/>
            <a:ext cx="11721636" cy="6802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163" indent="-259082" lvl="1">
              <a:lnSpc>
                <a:spcPts val="2400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Předporodní kurzy</a:t>
            </a:r>
            <a:r>
              <a:rPr lang="en-US" sz="24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– jednorázové, vícelekcové kurzy</a:t>
            </a:r>
          </a:p>
          <a:p>
            <a:pPr algn="just">
              <a:lnSpc>
                <a:spcPts val="2400"/>
              </a:lnSpc>
            </a:pPr>
          </a:p>
          <a:p>
            <a:pPr algn="just" marL="518163" indent="-259082" lvl="1">
              <a:lnSpc>
                <a:spcPts val="2400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Cvičení v těhotenství</a:t>
            </a:r>
          </a:p>
          <a:p>
            <a:pPr algn="just">
              <a:lnSpc>
                <a:spcPts val="2400"/>
              </a:lnSpc>
            </a:pPr>
          </a:p>
          <a:p>
            <a:pPr algn="l" marL="518163" indent="-259082" lvl="1">
              <a:lnSpc>
                <a:spcPts val="3360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Rebozo</a:t>
            </a:r>
            <a:r>
              <a:rPr lang="en-US" sz="24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– slouží k relaxaci, masáži, ale také k manévrování s dítětem v pánvi, pokud dítě není ve výhodné pozici. Harmonizace vazů, svalů a facií. Nosná podpora břišní stěny, dělohy a samotného dítěte - zavinovací šátek. Podpora vstupování dítěte do malé pánve. Možnost zapůjčení podvazovacích šátků.</a:t>
            </a:r>
          </a:p>
          <a:p>
            <a:pPr algn="l">
              <a:lnSpc>
                <a:spcPts val="3360"/>
              </a:lnSpc>
            </a:pPr>
          </a:p>
          <a:p>
            <a:pPr algn="l" marL="518163" indent="-259082" lvl="1">
              <a:lnSpc>
                <a:spcPts val="3360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Individuální příprava</a:t>
            </a:r>
            <a:r>
              <a:rPr lang="en-US" sz="24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– teoretická + praktická část </a:t>
            </a:r>
          </a:p>
          <a:p>
            <a:pPr algn="l">
              <a:lnSpc>
                <a:spcPts val="3360"/>
              </a:lnSpc>
            </a:pPr>
          </a:p>
          <a:p>
            <a:pPr algn="just" marL="518163" indent="-259082" lvl="1">
              <a:lnSpc>
                <a:spcPts val="2400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Konzultace PA</a:t>
            </a:r>
            <a:r>
              <a:rPr lang="en-US" sz="24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- porodní plán, prohlídka porodních sálů</a:t>
            </a:r>
          </a:p>
          <a:p>
            <a:pPr algn="just">
              <a:lnSpc>
                <a:spcPts val="2400"/>
              </a:lnSpc>
            </a:pPr>
          </a:p>
          <a:p>
            <a:pPr algn="just" marL="518163" indent="-259082" lvl="1">
              <a:lnSpc>
                <a:spcPts val="3360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Registrace k porodu</a:t>
            </a:r>
            <a:r>
              <a:rPr lang="en-US" sz="24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- dokumentace, informované souhlasy – právní aspekty, porodní plán, prohlídka PS</a:t>
            </a:r>
          </a:p>
          <a:p>
            <a:pPr algn="ctr">
              <a:lnSpc>
                <a:spcPts val="3000"/>
              </a:lnSpc>
            </a:pPr>
          </a:p>
          <a:p>
            <a:pPr algn="ctr">
              <a:lnSpc>
                <a:spcPts val="3000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AD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Organic Line Element"/>
          <p:cNvSpPr/>
          <p:nvPr/>
        </p:nvSpPr>
        <p:spPr>
          <a:xfrm flipH="false" flipV="false" rot="-1266137">
            <a:off x="14168654" y="5897732"/>
            <a:ext cx="5210769" cy="6721137"/>
          </a:xfrm>
          <a:custGeom>
            <a:avLst/>
            <a:gdLst/>
            <a:ahLst/>
            <a:cxnLst/>
            <a:rect r="r" b="b" t="t" l="l"/>
            <a:pathLst>
              <a:path h="6721137" w="5210769">
                <a:moveTo>
                  <a:pt x="0" y="0"/>
                </a:moveTo>
                <a:lnTo>
                  <a:pt x="5210769" y="0"/>
                </a:lnTo>
                <a:lnTo>
                  <a:pt x="5210769" y="6721136"/>
                </a:lnTo>
                <a:lnTo>
                  <a:pt x="0" y="6721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Curve Line"/>
          <p:cNvSpPr/>
          <p:nvPr/>
        </p:nvSpPr>
        <p:spPr>
          <a:xfrm flipH="false" flipV="false" rot="-5569636">
            <a:off x="779619" y="-2269556"/>
            <a:ext cx="4096053" cy="7060062"/>
          </a:xfrm>
          <a:custGeom>
            <a:avLst/>
            <a:gdLst/>
            <a:ahLst/>
            <a:cxnLst/>
            <a:rect r="r" b="b" t="t" l="l"/>
            <a:pathLst>
              <a:path h="7060062" w="4096053">
                <a:moveTo>
                  <a:pt x="0" y="0"/>
                </a:moveTo>
                <a:lnTo>
                  <a:pt x="4096053" y="0"/>
                </a:lnTo>
                <a:lnTo>
                  <a:pt x="4096053" y="7060062"/>
                </a:lnTo>
                <a:lnTo>
                  <a:pt x="0" y="7060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26841" y="660083"/>
            <a:ext cx="15147197" cy="134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0559"/>
              </a:lnSpc>
            </a:pPr>
            <a:r>
              <a:rPr lang="en-US" sz="8799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Péče o ženu během porodu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565702" y="2781300"/>
            <a:ext cx="9156595" cy="5084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9595" indent="-244797" lvl="1">
              <a:lnSpc>
                <a:spcPts val="4535"/>
              </a:lnSpc>
              <a:buFont typeface="Arial"/>
              <a:buChar char="•"/>
            </a:pPr>
            <a:r>
              <a:rPr lang="en-US" b="true" sz="2267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Individualizovaná péče PA</a:t>
            </a:r>
            <a:r>
              <a:rPr lang="en-US" sz="2267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– o ženu se stará jedna PA, vede fyziologický porod</a:t>
            </a:r>
          </a:p>
          <a:p>
            <a:pPr algn="l" marL="489595" indent="-244797" lvl="1">
              <a:lnSpc>
                <a:spcPts val="4535"/>
              </a:lnSpc>
              <a:buFont typeface="Arial"/>
              <a:buChar char="•"/>
            </a:pPr>
            <a:r>
              <a:rPr lang="en-US" b="true" sz="2267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Komunikace</a:t>
            </a:r>
            <a:r>
              <a:rPr lang="en-US" sz="2267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– naprostý základ, těhotná žena je zdravá, vzájemný respekt, rozhoduje se, právo na odmítnutí výkonu, léků (ATB) – negativní reverz</a:t>
            </a:r>
          </a:p>
          <a:p>
            <a:pPr algn="l" marL="489595" indent="-244797" lvl="1">
              <a:lnSpc>
                <a:spcPts val="4535"/>
              </a:lnSpc>
              <a:buFont typeface="Arial"/>
              <a:buChar char="•"/>
            </a:pPr>
            <a:r>
              <a:rPr lang="en-US" b="true" sz="2267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Sledování stavu plodu a ženy</a:t>
            </a:r>
            <a:r>
              <a:rPr lang="en-US" sz="2267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– ctg, vaginální vyšetření, UTZ, zévní hmaty</a:t>
            </a:r>
          </a:p>
          <a:p>
            <a:pPr algn="l" marL="489595" indent="-244797" lvl="1">
              <a:lnSpc>
                <a:spcPts val="4535"/>
              </a:lnSpc>
              <a:buFont typeface="Arial"/>
              <a:buChar char="•"/>
            </a:pPr>
            <a:r>
              <a:rPr lang="en-US" b="true" sz="2267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Polohování</a:t>
            </a:r>
            <a:r>
              <a:rPr lang="en-US" sz="2267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– otevření prostoru v pánevních rovinách, žíněnka, balony, sprcha, vana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AD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43149" y="-967158"/>
            <a:ext cx="6085013" cy="5248010"/>
          </a:xfrm>
          <a:custGeom>
            <a:avLst/>
            <a:gdLst/>
            <a:ahLst/>
            <a:cxnLst/>
            <a:rect r="r" b="b" t="t" l="l"/>
            <a:pathLst>
              <a:path h="5248010" w="6085013">
                <a:moveTo>
                  <a:pt x="0" y="0"/>
                </a:moveTo>
                <a:lnTo>
                  <a:pt x="6085014" y="0"/>
                </a:lnTo>
                <a:lnTo>
                  <a:pt x="6085014" y="5248010"/>
                </a:lnTo>
                <a:lnTo>
                  <a:pt x="0" y="52480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80652" y="828675"/>
            <a:ext cx="17726695" cy="1176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99"/>
              </a:lnSpc>
            </a:pPr>
            <a:r>
              <a:rPr lang="en-US" sz="8799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Péče o ženu během porodu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1266137">
            <a:off x="-1277219" y="5897732"/>
            <a:ext cx="5210769" cy="6721137"/>
          </a:xfrm>
          <a:custGeom>
            <a:avLst/>
            <a:gdLst/>
            <a:ahLst/>
            <a:cxnLst/>
            <a:rect r="r" b="b" t="t" l="l"/>
            <a:pathLst>
              <a:path h="6721137" w="5210769">
                <a:moveTo>
                  <a:pt x="0" y="0"/>
                </a:moveTo>
                <a:lnTo>
                  <a:pt x="5210769" y="0"/>
                </a:lnTo>
                <a:lnTo>
                  <a:pt x="5210769" y="6721136"/>
                </a:lnTo>
                <a:lnTo>
                  <a:pt x="0" y="6721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755510">
            <a:off x="14637629" y="5499669"/>
            <a:ext cx="4096053" cy="7060062"/>
          </a:xfrm>
          <a:custGeom>
            <a:avLst/>
            <a:gdLst/>
            <a:ahLst/>
            <a:cxnLst/>
            <a:rect r="r" b="b" t="t" l="l"/>
            <a:pathLst>
              <a:path h="7060062" w="4096053">
                <a:moveTo>
                  <a:pt x="0" y="0"/>
                </a:moveTo>
                <a:lnTo>
                  <a:pt x="4096053" y="0"/>
                </a:lnTo>
                <a:lnTo>
                  <a:pt x="4096053" y="7060062"/>
                </a:lnTo>
                <a:lnTo>
                  <a:pt x="0" y="70600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398446" y="4831710"/>
            <a:ext cx="6136792" cy="5675926"/>
          </a:xfrm>
          <a:custGeom>
            <a:avLst/>
            <a:gdLst/>
            <a:ahLst/>
            <a:cxnLst/>
            <a:rect r="r" b="b" t="t" l="l"/>
            <a:pathLst>
              <a:path h="5675926" w="6136792">
                <a:moveTo>
                  <a:pt x="0" y="0"/>
                </a:moveTo>
                <a:lnTo>
                  <a:pt x="6136792" y="0"/>
                </a:lnTo>
                <a:lnTo>
                  <a:pt x="6136792" y="5675926"/>
                </a:lnTo>
                <a:lnTo>
                  <a:pt x="0" y="56759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159554" y="2895600"/>
            <a:ext cx="8449557" cy="37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Vaginální napářka</a:t>
            </a:r>
            <a:r>
              <a:rPr lang="en-US" sz="2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– relaxace, uvolnění porodních </a:t>
            </a:r>
            <a:r>
              <a:rPr lang="en-US" sz="2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cest, uvolnění pánevního dna</a:t>
            </a:r>
          </a:p>
          <a:p>
            <a:pPr algn="l">
              <a:lnSpc>
                <a:spcPts val="3359"/>
              </a:lnSpc>
            </a:pP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Rebozo péče</a:t>
            </a:r>
            <a:r>
              <a:rPr lang="en-US" sz="2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- může nabídnout rodícím ženám pocit bezpečí a tepla. Napomáhá také pohybu pánví, k masáži, působí proti-bolestivě a využívá se při nevýhodných polohách, aby dítě mohlo pánví projít.</a:t>
            </a:r>
          </a:p>
          <a:p>
            <a:pPr algn="l">
              <a:lnSpc>
                <a:spcPts val="3359"/>
              </a:lnSpc>
            </a:pPr>
          </a:p>
          <a:p>
            <a:pPr algn="just">
              <a:lnSpc>
                <a:spcPts val="240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AD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3381" y="376238"/>
            <a:ext cx="8712994" cy="9534525"/>
          </a:xfrm>
          <a:custGeom>
            <a:avLst/>
            <a:gdLst/>
            <a:ahLst/>
            <a:cxnLst/>
            <a:rect r="r" b="b" t="t" l="l"/>
            <a:pathLst>
              <a:path h="9534525" w="8712994">
                <a:moveTo>
                  <a:pt x="0" y="0"/>
                </a:moveTo>
                <a:lnTo>
                  <a:pt x="8712994" y="0"/>
                </a:lnTo>
                <a:lnTo>
                  <a:pt x="8712994" y="9534524"/>
                </a:lnTo>
                <a:lnTo>
                  <a:pt x="0" y="953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922" r="0" b="-109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91625" y="376238"/>
            <a:ext cx="8712994" cy="4719638"/>
          </a:xfrm>
          <a:custGeom>
            <a:avLst/>
            <a:gdLst/>
            <a:ahLst/>
            <a:cxnLst/>
            <a:rect r="r" b="b" t="t" l="l"/>
            <a:pathLst>
              <a:path h="4719638" w="8712994">
                <a:moveTo>
                  <a:pt x="0" y="0"/>
                </a:moveTo>
                <a:lnTo>
                  <a:pt x="8712994" y="0"/>
                </a:lnTo>
                <a:lnTo>
                  <a:pt x="8712994" y="4719637"/>
                </a:lnTo>
                <a:lnTo>
                  <a:pt x="0" y="47196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229" r="0" b="-1922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91625" y="5191125"/>
            <a:ext cx="8712994" cy="4719638"/>
          </a:xfrm>
          <a:custGeom>
            <a:avLst/>
            <a:gdLst/>
            <a:ahLst/>
            <a:cxnLst/>
            <a:rect r="r" b="b" t="t" l="l"/>
            <a:pathLst>
              <a:path h="4719638" w="8712994">
                <a:moveTo>
                  <a:pt x="0" y="0"/>
                </a:moveTo>
                <a:lnTo>
                  <a:pt x="8712994" y="0"/>
                </a:lnTo>
                <a:lnTo>
                  <a:pt x="8712994" y="4719637"/>
                </a:lnTo>
                <a:lnTo>
                  <a:pt x="0" y="47196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9229" r="0" b="-19229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AD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Curve Line"/>
          <p:cNvSpPr/>
          <p:nvPr/>
        </p:nvSpPr>
        <p:spPr>
          <a:xfrm flipH="false" flipV="false" rot="-5569636">
            <a:off x="779619" y="-2269556"/>
            <a:ext cx="4096053" cy="7060062"/>
          </a:xfrm>
          <a:custGeom>
            <a:avLst/>
            <a:gdLst/>
            <a:ahLst/>
            <a:cxnLst/>
            <a:rect r="r" b="b" t="t" l="l"/>
            <a:pathLst>
              <a:path h="7060062" w="4096053">
                <a:moveTo>
                  <a:pt x="0" y="0"/>
                </a:moveTo>
                <a:lnTo>
                  <a:pt x="4096053" y="0"/>
                </a:lnTo>
                <a:lnTo>
                  <a:pt x="4096053" y="7060062"/>
                </a:lnTo>
                <a:lnTo>
                  <a:pt x="0" y="7060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832256" y="695647"/>
            <a:ext cx="9691288" cy="8895706"/>
            <a:chOff x="0" y="0"/>
            <a:chExt cx="2552438" cy="234290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552438" cy="2342902"/>
            </a:xfrm>
            <a:custGeom>
              <a:avLst/>
              <a:gdLst/>
              <a:ahLst/>
              <a:cxnLst/>
              <a:rect r="r" b="b" t="t" l="l"/>
              <a:pathLst>
                <a:path h="2342902" w="2552438">
                  <a:moveTo>
                    <a:pt x="0" y="0"/>
                  </a:moveTo>
                  <a:lnTo>
                    <a:pt x="2552438" y="0"/>
                  </a:lnTo>
                  <a:lnTo>
                    <a:pt x="2552438" y="2342902"/>
                  </a:lnTo>
                  <a:lnTo>
                    <a:pt x="0" y="2342902"/>
                  </a:lnTo>
                  <a:close/>
                </a:path>
              </a:pathLst>
            </a:custGeom>
            <a:solidFill>
              <a:srgbClr val="DAD5D1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2552438" cy="24000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8832256" y="1028700"/>
            <a:ext cx="9144000" cy="8229600"/>
          </a:xfrm>
          <a:custGeom>
            <a:avLst/>
            <a:gdLst/>
            <a:ahLst/>
            <a:cxnLst/>
            <a:rect r="r" b="b" t="t" l="l"/>
            <a:pathLst>
              <a:path h="8229600" w="9144000">
                <a:moveTo>
                  <a:pt x="0" y="0"/>
                </a:moveTo>
                <a:lnTo>
                  <a:pt x="9144000" y="0"/>
                </a:lnTo>
                <a:lnTo>
                  <a:pt x="9144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000" t="0" r="-1000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384300" y="1836737"/>
            <a:ext cx="6299200" cy="1804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039"/>
              </a:lnSpc>
            </a:pPr>
            <a:r>
              <a:rPr lang="en-US" sz="6704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Péče o ženu během porodu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819150" y="5575624"/>
            <a:ext cx="6299200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 zemi na žíněnce – v kleku, na všech čtyřech, startovací poloha, na boku, ve dřepu</a:t>
            </a:r>
          </a:p>
          <a:p>
            <a:pPr algn="l">
              <a:lnSpc>
                <a:spcPts val="2800"/>
              </a:lnSpc>
            </a:pP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Na porodním lůžku – na boku, polosed, v sedu, na všech čtyřech</a:t>
            </a:r>
          </a:p>
          <a:p>
            <a:pPr algn="l">
              <a:lnSpc>
                <a:spcPts val="2800"/>
              </a:lnSpc>
            </a:pPr>
          </a:p>
          <a:p>
            <a:pPr algn="l" marL="431802" indent="-215901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Porodní gauč – větší zapojení partnera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30336" y="3703009"/>
            <a:ext cx="6400721" cy="1653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Výběr porodní polohy</a:t>
            </a:r>
            <a:r>
              <a:rPr lang="en-US" sz="24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– při fyziologickém průběhu porodu, záleží na ženě, dát jí prostor a možnost si polohy vyzkoušet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AD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06347" y="0"/>
            <a:ext cx="5790028" cy="5179435"/>
          </a:xfrm>
          <a:custGeom>
            <a:avLst/>
            <a:gdLst/>
            <a:ahLst/>
            <a:cxnLst/>
            <a:rect r="r" b="b" t="t" l="l"/>
            <a:pathLst>
              <a:path h="5179435" w="5790028">
                <a:moveTo>
                  <a:pt x="0" y="0"/>
                </a:moveTo>
                <a:lnTo>
                  <a:pt x="5790028" y="0"/>
                </a:lnTo>
                <a:lnTo>
                  <a:pt x="5790028" y="5179435"/>
                </a:lnTo>
                <a:lnTo>
                  <a:pt x="0" y="5179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525" r="0" b="-2452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91625" y="0"/>
            <a:ext cx="5790028" cy="5179435"/>
          </a:xfrm>
          <a:custGeom>
            <a:avLst/>
            <a:gdLst/>
            <a:ahLst/>
            <a:cxnLst/>
            <a:rect r="r" b="b" t="t" l="l"/>
            <a:pathLst>
              <a:path h="5179435" w="5790028">
                <a:moveTo>
                  <a:pt x="0" y="0"/>
                </a:moveTo>
                <a:lnTo>
                  <a:pt x="5790028" y="0"/>
                </a:lnTo>
                <a:lnTo>
                  <a:pt x="5790028" y="5179435"/>
                </a:lnTo>
                <a:lnTo>
                  <a:pt x="0" y="5179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36" t="0" r="-963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06347" y="5274685"/>
            <a:ext cx="3828269" cy="5012315"/>
          </a:xfrm>
          <a:custGeom>
            <a:avLst/>
            <a:gdLst/>
            <a:ahLst/>
            <a:cxnLst/>
            <a:rect r="r" b="b" t="t" l="l"/>
            <a:pathLst>
              <a:path h="5012315" w="3828269">
                <a:moveTo>
                  <a:pt x="0" y="0"/>
                </a:moveTo>
                <a:lnTo>
                  <a:pt x="3828269" y="0"/>
                </a:lnTo>
                <a:lnTo>
                  <a:pt x="3828269" y="5012315"/>
                </a:lnTo>
                <a:lnTo>
                  <a:pt x="0" y="50123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918" r="0" b="-91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245741" y="5274685"/>
            <a:ext cx="3828269" cy="5012315"/>
          </a:xfrm>
          <a:custGeom>
            <a:avLst/>
            <a:gdLst/>
            <a:ahLst/>
            <a:cxnLst/>
            <a:rect r="r" b="b" t="t" l="l"/>
            <a:pathLst>
              <a:path h="5012315" w="3828269">
                <a:moveTo>
                  <a:pt x="0" y="0"/>
                </a:moveTo>
                <a:lnTo>
                  <a:pt x="3828268" y="0"/>
                </a:lnTo>
                <a:lnTo>
                  <a:pt x="3828268" y="5012315"/>
                </a:lnTo>
                <a:lnTo>
                  <a:pt x="0" y="50123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18" r="0" b="-91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185134" y="5274685"/>
            <a:ext cx="3796519" cy="5012315"/>
          </a:xfrm>
          <a:custGeom>
            <a:avLst/>
            <a:gdLst/>
            <a:ahLst/>
            <a:cxnLst/>
            <a:rect r="r" b="b" t="t" l="l"/>
            <a:pathLst>
              <a:path h="5012315" w="3796519">
                <a:moveTo>
                  <a:pt x="0" y="0"/>
                </a:moveTo>
                <a:lnTo>
                  <a:pt x="3796519" y="0"/>
                </a:lnTo>
                <a:lnTo>
                  <a:pt x="3796519" y="5012315"/>
                </a:lnTo>
                <a:lnTo>
                  <a:pt x="0" y="50123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95" r="0" b="-495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AD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3381" y="376238"/>
            <a:ext cx="8712994" cy="4719638"/>
          </a:xfrm>
          <a:custGeom>
            <a:avLst/>
            <a:gdLst/>
            <a:ahLst/>
            <a:cxnLst/>
            <a:rect r="r" b="b" t="t" l="l"/>
            <a:pathLst>
              <a:path h="4719638" w="8712994">
                <a:moveTo>
                  <a:pt x="0" y="0"/>
                </a:moveTo>
                <a:lnTo>
                  <a:pt x="8712994" y="0"/>
                </a:lnTo>
                <a:lnTo>
                  <a:pt x="8712994" y="4719637"/>
                </a:lnTo>
                <a:lnTo>
                  <a:pt x="0" y="471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9229" r="0" b="-1922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91625" y="376238"/>
            <a:ext cx="8712994" cy="4719638"/>
          </a:xfrm>
          <a:custGeom>
            <a:avLst/>
            <a:gdLst/>
            <a:ahLst/>
            <a:cxnLst/>
            <a:rect r="r" b="b" t="t" l="l"/>
            <a:pathLst>
              <a:path h="4719638" w="8712994">
                <a:moveTo>
                  <a:pt x="0" y="0"/>
                </a:moveTo>
                <a:lnTo>
                  <a:pt x="8712994" y="0"/>
                </a:lnTo>
                <a:lnTo>
                  <a:pt x="8712994" y="4719637"/>
                </a:lnTo>
                <a:lnTo>
                  <a:pt x="0" y="47196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229" r="0" b="-1922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83381" y="5191125"/>
            <a:ext cx="5776912" cy="4719638"/>
          </a:xfrm>
          <a:custGeom>
            <a:avLst/>
            <a:gdLst/>
            <a:ahLst/>
            <a:cxnLst/>
            <a:rect r="r" b="b" t="t" l="l"/>
            <a:pathLst>
              <a:path h="4719638" w="5776912">
                <a:moveTo>
                  <a:pt x="0" y="0"/>
                </a:moveTo>
                <a:lnTo>
                  <a:pt x="5776913" y="0"/>
                </a:lnTo>
                <a:lnTo>
                  <a:pt x="5776913" y="4719637"/>
                </a:lnTo>
                <a:lnTo>
                  <a:pt x="0" y="47196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1601" r="0" b="-3160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71419" y="5191125"/>
            <a:ext cx="5776912" cy="4719638"/>
          </a:xfrm>
          <a:custGeom>
            <a:avLst/>
            <a:gdLst/>
            <a:ahLst/>
            <a:cxnLst/>
            <a:rect r="r" b="b" t="t" l="l"/>
            <a:pathLst>
              <a:path h="4719638" w="5776912">
                <a:moveTo>
                  <a:pt x="0" y="0"/>
                </a:moveTo>
                <a:lnTo>
                  <a:pt x="5776912" y="0"/>
                </a:lnTo>
                <a:lnTo>
                  <a:pt x="5776912" y="4719637"/>
                </a:lnTo>
                <a:lnTo>
                  <a:pt x="0" y="47196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65" t="0" r="-4465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159456" y="5191125"/>
            <a:ext cx="5776912" cy="4719638"/>
          </a:xfrm>
          <a:custGeom>
            <a:avLst/>
            <a:gdLst/>
            <a:ahLst/>
            <a:cxnLst/>
            <a:rect r="r" b="b" t="t" l="l"/>
            <a:pathLst>
              <a:path h="4719638" w="5776912">
                <a:moveTo>
                  <a:pt x="0" y="0"/>
                </a:moveTo>
                <a:lnTo>
                  <a:pt x="5776913" y="0"/>
                </a:lnTo>
                <a:lnTo>
                  <a:pt x="5776913" y="4719637"/>
                </a:lnTo>
                <a:lnTo>
                  <a:pt x="0" y="47196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465" t="0" r="-4465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AD5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Organic Line Element"/>
          <p:cNvSpPr/>
          <p:nvPr/>
        </p:nvSpPr>
        <p:spPr>
          <a:xfrm flipH="false" flipV="false" rot="-1266137">
            <a:off x="-1277219" y="5897732"/>
            <a:ext cx="5210769" cy="6721137"/>
          </a:xfrm>
          <a:custGeom>
            <a:avLst/>
            <a:gdLst/>
            <a:ahLst/>
            <a:cxnLst/>
            <a:rect r="r" b="b" t="t" l="l"/>
            <a:pathLst>
              <a:path h="6721137" w="5210769">
                <a:moveTo>
                  <a:pt x="0" y="0"/>
                </a:moveTo>
                <a:lnTo>
                  <a:pt x="5210769" y="0"/>
                </a:lnTo>
                <a:lnTo>
                  <a:pt x="5210769" y="6721136"/>
                </a:lnTo>
                <a:lnTo>
                  <a:pt x="0" y="6721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Curve Line"/>
          <p:cNvSpPr/>
          <p:nvPr/>
        </p:nvSpPr>
        <p:spPr>
          <a:xfrm flipH="false" flipV="false" rot="9054576">
            <a:off x="15263314" y="-774309"/>
            <a:ext cx="6178095" cy="10648722"/>
          </a:xfrm>
          <a:custGeom>
            <a:avLst/>
            <a:gdLst/>
            <a:ahLst/>
            <a:cxnLst/>
            <a:rect r="r" b="b" t="t" l="l"/>
            <a:pathLst>
              <a:path h="10648722" w="6178095">
                <a:moveTo>
                  <a:pt x="0" y="0"/>
                </a:moveTo>
                <a:lnTo>
                  <a:pt x="6178095" y="0"/>
                </a:lnTo>
                <a:lnTo>
                  <a:pt x="6178095" y="10648722"/>
                </a:lnTo>
                <a:lnTo>
                  <a:pt x="0" y="106487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0">
            <a:off x="3859684" y="-391894"/>
            <a:ext cx="10411065" cy="11070787"/>
          </a:xfrm>
          <a:prstGeom prst="rect">
            <a:avLst/>
          </a:prstGeom>
          <a:solidFill>
            <a:srgbClr val="DAD5D1"/>
          </a:solidFill>
        </p:spPr>
      </p:sp>
      <p:sp>
        <p:nvSpPr>
          <p:cNvPr name="TextBox 5" id="5"/>
          <p:cNvSpPr txBox="true"/>
          <p:nvPr/>
        </p:nvSpPr>
        <p:spPr>
          <a:xfrm rot="0">
            <a:off x="-117486" y="790575"/>
            <a:ext cx="18522972" cy="1217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151"/>
              </a:lnSpc>
            </a:pPr>
            <a:r>
              <a:rPr lang="en-US" sz="8799">
                <a:solidFill>
                  <a:srgbClr val="000000"/>
                </a:solidFill>
                <a:latin typeface="Yeseva One"/>
                <a:ea typeface="Yeseva One"/>
                <a:cs typeface="Yeseva One"/>
                <a:sym typeface="Yeseva One"/>
              </a:rPr>
              <a:t>Péče o ženu během porodu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82873" y="2914650"/>
            <a:ext cx="12831613" cy="1653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360"/>
              </a:lnSpc>
              <a:buFont typeface="Arial"/>
              <a:buChar char="•"/>
            </a:pPr>
            <a:r>
              <a:rPr lang="en-US" b="true" sz="2400">
                <a:solidFill>
                  <a:srgbClr val="000000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Vlastní porod </a:t>
            </a:r>
            <a:r>
              <a:rPr lang="en-US" sz="24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– povzbuzení ženy, klid, ticho, minimální množství personálu, chránění hráze, bonding, dotepání pupečníku, ošetření na těle matky, odložené vážení dítěte, odložené koupání dítěte po porodu, podpora kojení, psychická podpora, edukace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DAGVKP2yA5A</dc:identifier>
  <dcterms:modified xsi:type="dcterms:W3CDTF">2011-08-01T06:04:30Z</dcterms:modified>
  <cp:revision>1</cp:revision>
  <dc:title>INDIVIDUÁLNÍ PÉČE PORODNÍ ASISTENTKOU V TĚHOTENSTVÍ A PŘI PORODU</dc:title>
</cp:coreProperties>
</file>